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BA6"/>
    <a:srgbClr val="FFFFFF"/>
    <a:srgbClr val="19616F"/>
    <a:srgbClr val="63AFE0"/>
    <a:srgbClr val="4195C4"/>
    <a:srgbClr val="3EC8D9"/>
    <a:srgbClr val="146C90"/>
    <a:srgbClr val="003F6C"/>
    <a:srgbClr val="00ABCD"/>
    <a:srgbClr val="2FC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5E7EB-A15E-70CB-AB37-F012251EA5EA}" v="1" dt="2021-10-28T10:00:10.447"/>
    <p1510:client id="{589624B8-D6D8-D679-EF41-3D95B81DDA41}" v="32" dt="2023-05-09T15:08:00.847"/>
    <p1510:client id="{6F57C41C-6586-02F8-0F08-69F76A668E47}" v="4" dt="2021-11-04T23:26:56.711"/>
    <p1510:client id="{78EF8FD1-B962-838F-5A2C-5A3C37AF165E}" v="2" dt="2022-03-15T08:57:18.085"/>
    <p1510:client id="{F645138F-CD01-BBEE-8623-9661CF830405}" v="114" dt="2023-05-09T15:08:30.02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5272A-9B26-49B6-8A30-1B831EC74A1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72A79-AC1F-4D10-BBE5-E4D2CBF48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76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3E1C-286B-454E-B154-665A9D212606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EC39-E1D8-4F61-9507-83E5DC499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 bwMode="gray"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572519" y="1457745"/>
            <a:ext cx="8930526" cy="1384932"/>
          </a:xfrm>
        </p:spPr>
        <p:txBody>
          <a:bodyPr anchor="b"/>
          <a:lstStyle>
            <a:lvl1pPr>
              <a:lnSpc>
                <a:spcPct val="105000"/>
              </a:lnSpc>
              <a:defRPr sz="5400" baseline="0">
                <a:solidFill>
                  <a:srgbClr val="003F6C"/>
                </a:solidFill>
              </a:defRPr>
            </a:lvl1pPr>
          </a:lstStyle>
          <a:p>
            <a:pPr lvl="0"/>
            <a:r>
              <a:rPr lang="en-US" altLang="de-DE" noProof="0"/>
              <a:t>Project meeting name</a:t>
            </a:r>
            <a:endParaRPr lang="de-DE" altLang="de-DE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CFB7F-1CBC-EC44-B0AB-09EC885F55D9}"/>
              </a:ext>
            </a:extLst>
          </p:cNvPr>
          <p:cNvSpPr txBox="1"/>
          <p:nvPr userDrawn="1"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sp>
        <p:nvSpPr>
          <p:cNvPr id="14" name="Shape 27">
            <a:extLst>
              <a:ext uri="{FF2B5EF4-FFF2-40B4-BE49-F238E27FC236}">
                <a16:creationId xmlns:a16="http://schemas.microsoft.com/office/drawing/2014/main" id="{13DC29BE-9809-4946-9961-323D71A5C9EA}"/>
              </a:ext>
            </a:extLst>
          </p:cNvPr>
          <p:cNvSpPr/>
          <p:nvPr userDrawn="1"/>
        </p:nvSpPr>
        <p:spPr>
          <a:xfrm>
            <a:off x="2080329" y="6223459"/>
            <a:ext cx="5763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0"/>
              </a:spcBef>
              <a:defRPr sz="2200">
                <a:solidFill>
                  <a:srgbClr val="00436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050" b="0" i="0">
                <a:solidFill>
                  <a:srgbClr val="003F6C"/>
                </a:solidFill>
                <a:latin typeface="Montserrat" pitchFamily="2" charset="77"/>
              </a:rPr>
              <a:t>This project has received funding from the European Union’s Horizon 2020 research and innovation </a:t>
            </a:r>
            <a:r>
              <a:rPr lang="en-GB" sz="1050" b="0" i="0" noProof="0">
                <a:solidFill>
                  <a:srgbClr val="003F6C"/>
                </a:solidFill>
                <a:latin typeface="Montserrat" pitchFamily="2" charset="77"/>
              </a:rPr>
              <a:t>programme</a:t>
            </a:r>
            <a:r>
              <a:rPr sz="1050" b="0" i="0">
                <a:solidFill>
                  <a:srgbClr val="003F6C"/>
                </a:solidFill>
                <a:latin typeface="Montserrat" pitchFamily="2" charset="77"/>
              </a:rPr>
              <a:t> under grant agreement No 101007142</a:t>
            </a:r>
          </a:p>
        </p:txBody>
      </p:sp>
      <p:pic>
        <p:nvPicPr>
          <p:cNvPr id="15" name="image6.jpg">
            <a:extLst>
              <a:ext uri="{FF2B5EF4-FFF2-40B4-BE49-F238E27FC236}">
                <a16:creationId xmlns:a16="http://schemas.microsoft.com/office/drawing/2014/main" id="{E2EE605E-8584-8249-8E3B-58A09168E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056" y="6123202"/>
            <a:ext cx="930550" cy="616013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373A0EA-D108-7249-B261-13615E2656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</a:t>
            </a:r>
            <a:r>
              <a:rPr lang="en-IT"/>
              <a:t>dd your logo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5F4505-170F-6444-8A85-3DDEFE55E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5" y="137132"/>
            <a:ext cx="3256703" cy="1034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D06CD4-DA4D-6845-912D-C3A48F31A9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0153" y="3313408"/>
            <a:ext cx="2704168" cy="257581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4544A6-3B01-7E49-B640-5853BC5DA52E}"/>
              </a:ext>
            </a:extLst>
          </p:cNvPr>
          <p:cNvSpPr txBox="1"/>
          <p:nvPr userDrawn="1"/>
        </p:nvSpPr>
        <p:spPr>
          <a:xfrm>
            <a:off x="7843792" y="1206356"/>
            <a:ext cx="3779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Smart Control of the Climate Resilience in European Coastal Cities</a:t>
            </a:r>
            <a:endParaRPr lang="en-ID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4533C2B-30AC-4D4D-836E-368F1D68CB7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572519" y="3313408"/>
            <a:ext cx="8968318" cy="34478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03F6C"/>
                </a:solidFill>
              </a:defRPr>
            </a:lvl1pPr>
          </a:lstStyle>
          <a:p>
            <a:pPr lvl="0"/>
            <a:r>
              <a:rPr lang="en-GB" altLang="de-DE" noProof="0"/>
              <a:t>Place, Date</a:t>
            </a:r>
            <a:endParaRPr lang="de-DE" altLang="de-DE" noProof="0"/>
          </a:p>
        </p:txBody>
      </p:sp>
      <p:sp>
        <p:nvSpPr>
          <p:cNvPr id="28" name="Content Placeholder 24">
            <a:extLst>
              <a:ext uri="{FF2B5EF4-FFF2-40B4-BE49-F238E27FC236}">
                <a16:creationId xmlns:a16="http://schemas.microsoft.com/office/drawing/2014/main" id="{5F85776D-6822-3C42-BD15-26006B01C8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0327" y="3670553"/>
            <a:ext cx="8968318" cy="3851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3F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WP#</a:t>
            </a:r>
            <a:endParaRPr lang="de-DE" altLang="de-DE" noProof="0"/>
          </a:p>
          <a:p>
            <a:pPr lvl="0"/>
            <a:endParaRPr lang="en-IT"/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70FED5B0-D89E-EB4B-ADF8-387B913D2E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6919" y="4067961"/>
            <a:ext cx="8968318" cy="37488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3F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de-DE" noProof="0"/>
              <a:t>Name</a:t>
            </a:r>
          </a:p>
          <a:p>
            <a:pPr lvl="0"/>
            <a:endParaRPr lang="en-IT"/>
          </a:p>
        </p:txBody>
      </p:sp>
      <p:sp>
        <p:nvSpPr>
          <p:cNvPr id="30" name="Content Placeholder 24">
            <a:extLst>
              <a:ext uri="{FF2B5EF4-FFF2-40B4-BE49-F238E27FC236}">
                <a16:creationId xmlns:a16="http://schemas.microsoft.com/office/drawing/2014/main" id="{A8C91855-B248-FA4E-BBAA-6A4AC903EF7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4727" y="4458501"/>
            <a:ext cx="8968318" cy="37488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3F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Organization</a:t>
            </a:r>
            <a:endParaRPr lang="de-DE" altLang="de-DE" noProof="0"/>
          </a:p>
          <a:p>
            <a:pPr lvl="0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2125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565999"/>
            <a:ext cx="3600000" cy="4310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4294750" y="1565999"/>
            <a:ext cx="3600000" cy="4310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8"/>
          </p:nvPr>
        </p:nvSpPr>
        <p:spPr>
          <a:xfrm>
            <a:off x="8117096" y="1569245"/>
            <a:ext cx="3600000" cy="43076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EEAC40-0485-4043-BB0E-72D757C5D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86D494A-27F0-2349-8E75-9EACA421DF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83949"/>
            <a:ext cx="3266785" cy="144463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CBF23CE-F34A-8D4A-8B5C-8B2F8D9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7BF7255C-F934-934D-B871-CEC9F04D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5600" y="6444000"/>
            <a:ext cx="8301600" cy="216000"/>
          </a:xfrm>
        </p:spPr>
        <p:txBody>
          <a:bodyPr/>
          <a:lstStyle/>
          <a:p>
            <a:r>
              <a:rPr lang="en-GB"/>
              <a:t>SCORE  -   Project meeting presentation title runs here (go to Header and Footer to edit this text)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C2D84-42DA-6E4D-BC86-93417A1547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2054627"/>
            <a:ext cx="7158758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header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A9FF967-CC7E-ED46-B5D6-0E43D70F5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D0CC5AF-5053-1941-8372-6278D6169A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90144"/>
            <a:ext cx="4502775" cy="138268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F769FC6B-651F-6940-881A-586127E8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7DF1F23-FB6F-4A4A-93AA-88D601013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905794" y="4140442"/>
            <a:ext cx="7156802" cy="2008956"/>
          </a:xfrm>
        </p:spPr>
        <p:txBody>
          <a:bodyPr/>
          <a:lstStyle>
            <a:lvl1pPr marL="0" indent="0">
              <a:buNone/>
              <a:defRPr sz="1300">
                <a:solidFill>
                  <a:srgbClr val="46464B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81C10159-95AE-114C-9463-D292DD3E44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781988"/>
            <a:ext cx="3740727" cy="5367410"/>
          </a:xfrm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1B746A-8548-F84E-85E0-2545CBEC3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00" y="-28910"/>
            <a:ext cx="1580825" cy="153965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51CF758-2987-D14B-B96E-9812D3D08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22575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focus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F2B87-1C32-A642-BCB2-43486B9AA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4A100CD-721D-684B-ABBD-4F766382B1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90144"/>
            <a:ext cx="4502775" cy="138268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2AF29A-21BF-B941-9FB3-0A6A6B6E42CC}"/>
              </a:ext>
            </a:extLst>
          </p:cNvPr>
          <p:cNvSpPr/>
          <p:nvPr userDrawn="1"/>
        </p:nvSpPr>
        <p:spPr>
          <a:xfrm>
            <a:off x="572469" y="2118205"/>
            <a:ext cx="712011" cy="712011"/>
          </a:xfrm>
          <a:prstGeom prst="ellipse">
            <a:avLst/>
          </a:prstGeom>
          <a:solidFill>
            <a:srgbClr val="00AB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BA602-1C41-8740-B24A-CF506285805E}"/>
              </a:ext>
            </a:extLst>
          </p:cNvPr>
          <p:cNvSpPr/>
          <p:nvPr userDrawn="1"/>
        </p:nvSpPr>
        <p:spPr>
          <a:xfrm>
            <a:off x="572469" y="3156951"/>
            <a:ext cx="712011" cy="712011"/>
          </a:xfrm>
          <a:prstGeom prst="ellipse">
            <a:avLst/>
          </a:prstGeom>
          <a:solidFill>
            <a:srgbClr val="00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5AF83F-28D9-1E4A-8C01-A7936D2B39E7}"/>
              </a:ext>
            </a:extLst>
          </p:cNvPr>
          <p:cNvSpPr/>
          <p:nvPr userDrawn="1"/>
        </p:nvSpPr>
        <p:spPr>
          <a:xfrm>
            <a:off x="572469" y="4195697"/>
            <a:ext cx="712011" cy="712011"/>
          </a:xfrm>
          <a:prstGeom prst="ellipse">
            <a:avLst/>
          </a:prstGeom>
          <a:solidFill>
            <a:srgbClr val="00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D417E7CC-F76C-1942-89EB-767EB247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BF183B7-DF84-8E47-A35C-282060E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6872" y="2239310"/>
            <a:ext cx="9504218" cy="65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54D408D-C4BF-694D-B6E6-F20A5E4F289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26872" y="3296220"/>
            <a:ext cx="9504218" cy="65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147F623-8E05-A045-B155-5E4BC999B65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426872" y="4278183"/>
            <a:ext cx="9504218" cy="65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DABDC405-ADD5-F14C-91AC-29774D59A6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71376" y="2239310"/>
            <a:ext cx="492408" cy="42009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de-DE" noProof="0"/>
              <a:t>Click to edit</a:t>
            </a:r>
            <a:endParaRPr lang="de-DE" altLang="de-DE" noProof="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6253841E-4154-D045-997E-EA839DE2BC08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682270" y="3210916"/>
            <a:ext cx="492408" cy="4200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95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1600"/>
              <a:t>Click to edit</a:t>
            </a:r>
            <a:endParaRPr lang="de-DE" altLang="de-DE" sz="1600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0B5AA523-9325-084A-95D3-D1BC38220E14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682270" y="4405174"/>
            <a:ext cx="492408" cy="4200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95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1600"/>
              <a:t>Click to edit</a:t>
            </a:r>
            <a:endParaRPr lang="de-DE" altLang="de-DE" sz="160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2EB8F36-75B5-454E-B386-C64C671DC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9194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s for watching">
    <p:bg bwMode="gray"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white">
          <a:xfrm>
            <a:off x="572519" y="3993381"/>
            <a:ext cx="8930526" cy="793519"/>
          </a:xfrm>
        </p:spPr>
        <p:txBody>
          <a:bodyPr/>
          <a:lstStyle>
            <a:lvl1pPr marL="0" indent="0">
              <a:buNone/>
              <a:defRPr sz="1300">
                <a:solidFill>
                  <a:srgbClr val="003F6C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572519" y="1457745"/>
            <a:ext cx="8930526" cy="1384932"/>
          </a:xfrm>
        </p:spPr>
        <p:txBody>
          <a:bodyPr anchor="b"/>
          <a:lstStyle>
            <a:lvl1pPr>
              <a:lnSpc>
                <a:spcPct val="105000"/>
              </a:lnSpc>
              <a:defRPr sz="5400" baseline="0">
                <a:solidFill>
                  <a:srgbClr val="003F6C"/>
                </a:solidFill>
              </a:defRPr>
            </a:lvl1pPr>
          </a:lstStyle>
          <a:p>
            <a:pPr lvl="0"/>
            <a:r>
              <a:rPr lang="en-US" altLang="de-DE" noProof="0"/>
              <a:t>Thank you!</a:t>
            </a:r>
            <a:endParaRPr lang="de-DE" altLang="de-DE" noProof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72519" y="2993920"/>
            <a:ext cx="8968318" cy="86311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3F6C"/>
                </a:solidFill>
              </a:defRPr>
            </a:lvl1pPr>
          </a:lstStyle>
          <a:p>
            <a:pPr lvl="0"/>
            <a:r>
              <a:rPr lang="en-GB" altLang="de-DE" noProof="0"/>
              <a:t>Click to edit Master subtitle style</a:t>
            </a:r>
            <a:endParaRPr lang="de-DE" altLang="de-DE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CFB7F-1CBC-EC44-B0AB-09EC885F55D9}"/>
              </a:ext>
            </a:extLst>
          </p:cNvPr>
          <p:cNvSpPr txBox="1"/>
          <p:nvPr userDrawn="1"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sp>
        <p:nvSpPr>
          <p:cNvPr id="14" name="Shape 27">
            <a:extLst>
              <a:ext uri="{FF2B5EF4-FFF2-40B4-BE49-F238E27FC236}">
                <a16:creationId xmlns:a16="http://schemas.microsoft.com/office/drawing/2014/main" id="{13DC29BE-9809-4946-9961-323D71A5C9EA}"/>
              </a:ext>
            </a:extLst>
          </p:cNvPr>
          <p:cNvSpPr/>
          <p:nvPr userDrawn="1"/>
        </p:nvSpPr>
        <p:spPr>
          <a:xfrm>
            <a:off x="2148458" y="6200039"/>
            <a:ext cx="5763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0"/>
              </a:spcBef>
              <a:defRPr sz="2200">
                <a:solidFill>
                  <a:srgbClr val="00436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050">
                <a:solidFill>
                  <a:srgbClr val="003F6C"/>
                </a:solidFill>
                <a:latin typeface="Montserrat" pitchFamily="2" charset="77"/>
              </a:rPr>
              <a:t>This project has received funding from the European Union’s Horizon 2020 research and innovation </a:t>
            </a:r>
            <a:r>
              <a:rPr sz="1050" err="1">
                <a:solidFill>
                  <a:srgbClr val="003F6C"/>
                </a:solidFill>
                <a:latin typeface="Montserrat" pitchFamily="2" charset="77"/>
              </a:rPr>
              <a:t>programme</a:t>
            </a:r>
            <a:r>
              <a:rPr sz="1050">
                <a:solidFill>
                  <a:srgbClr val="003F6C"/>
                </a:solidFill>
                <a:latin typeface="Montserrat" pitchFamily="2" charset="77"/>
              </a:rPr>
              <a:t> under grant agreement No 101007142</a:t>
            </a:r>
          </a:p>
        </p:txBody>
      </p:sp>
      <p:pic>
        <p:nvPicPr>
          <p:cNvPr id="15" name="image6.jpg">
            <a:extLst>
              <a:ext uri="{FF2B5EF4-FFF2-40B4-BE49-F238E27FC236}">
                <a16:creationId xmlns:a16="http://schemas.microsoft.com/office/drawing/2014/main" id="{E2EE605E-8584-8249-8E3B-58A09168E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056" y="6123202"/>
            <a:ext cx="930550" cy="616013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13B0B6-54AD-0C49-B628-E3B151361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87832" y="1814327"/>
            <a:ext cx="2704168" cy="25758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DA634F-940D-AD4F-B8B0-9DF6B0CB5233}"/>
              </a:ext>
            </a:extLst>
          </p:cNvPr>
          <p:cNvSpPr/>
          <p:nvPr userDrawn="1"/>
        </p:nvSpPr>
        <p:spPr>
          <a:xfrm>
            <a:off x="572519" y="5623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rgbClr val="003F6C"/>
                </a:solidFill>
                <a:latin typeface="Montserrat"/>
              </a:rPr>
              <a:t>Smart Control of the Climate Resilience in European Coastal Cities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728151-041C-D943-A547-1960C12CD0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5" y="137132"/>
            <a:ext cx="3256703" cy="10342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00E531-C630-754C-BE9D-04FA91A23801}"/>
              </a:ext>
            </a:extLst>
          </p:cNvPr>
          <p:cNvSpPr txBox="1"/>
          <p:nvPr userDrawn="1"/>
        </p:nvSpPr>
        <p:spPr>
          <a:xfrm>
            <a:off x="7747486" y="1070419"/>
            <a:ext cx="3779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Smart Control of the Climate Resilience in European Coastal Cities</a:t>
            </a:r>
            <a:endParaRPr lang="en-ID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1835182-EF23-2F45-B6D7-716176FE2BB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</a:t>
            </a:r>
            <a:r>
              <a:rPr lang="en-IT"/>
              <a:t>dd your logo</a:t>
            </a:r>
          </a:p>
        </p:txBody>
      </p:sp>
    </p:spTree>
    <p:extLst>
      <p:ext uri="{BB962C8B-B14F-4D97-AF65-F5344CB8AC3E}">
        <p14:creationId xmlns:p14="http://schemas.microsoft.com/office/powerpoint/2010/main" val="25685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785"/>
            <a:ext cx="12191998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5" y="509174"/>
            <a:ext cx="5950906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/>
              <a:t>PLACE EVENT TITLE HERE</a:t>
            </a:r>
          </a:p>
        </p:txBody>
      </p:sp>
    </p:spTree>
    <p:extLst>
      <p:ext uri="{BB962C8B-B14F-4D97-AF65-F5344CB8AC3E}">
        <p14:creationId xmlns:p14="http://schemas.microsoft.com/office/powerpoint/2010/main" val="158626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 bwMode="gray"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572519" y="1815249"/>
            <a:ext cx="8930526" cy="1384932"/>
          </a:xfrm>
        </p:spPr>
        <p:txBody>
          <a:bodyPr anchor="b"/>
          <a:lstStyle>
            <a:lvl1pPr>
              <a:lnSpc>
                <a:spcPct val="105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/>
              <a:t>Project meeting name</a:t>
            </a:r>
            <a:endParaRPr lang="de-DE" altLang="de-DE" noProof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572519" y="3313408"/>
            <a:ext cx="8968318" cy="475656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de-DE" noProof="0"/>
              <a:t>Place, Date</a:t>
            </a:r>
            <a:endParaRPr lang="de-DE" altLang="de-DE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CFB7F-1CBC-EC44-B0AB-09EC885F55D9}"/>
              </a:ext>
            </a:extLst>
          </p:cNvPr>
          <p:cNvSpPr txBox="1"/>
          <p:nvPr userDrawn="1"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sp>
        <p:nvSpPr>
          <p:cNvPr id="14" name="Shape 27">
            <a:extLst>
              <a:ext uri="{FF2B5EF4-FFF2-40B4-BE49-F238E27FC236}">
                <a16:creationId xmlns:a16="http://schemas.microsoft.com/office/drawing/2014/main" id="{13DC29BE-9809-4946-9961-323D71A5C9EA}"/>
              </a:ext>
            </a:extLst>
          </p:cNvPr>
          <p:cNvSpPr/>
          <p:nvPr userDrawn="1"/>
        </p:nvSpPr>
        <p:spPr>
          <a:xfrm>
            <a:off x="2124154" y="6223459"/>
            <a:ext cx="5763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0"/>
              </a:spcBef>
              <a:defRPr sz="2200">
                <a:solidFill>
                  <a:srgbClr val="00436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050">
                <a:solidFill>
                  <a:schemeClr val="bg1"/>
                </a:solidFill>
              </a:rPr>
              <a:t>This project has received funding from the European Union’s Horizon 2020 research and innovation </a:t>
            </a:r>
            <a:r>
              <a:rPr lang="en-GB" sz="1050" noProof="0">
                <a:solidFill>
                  <a:schemeClr val="bg1"/>
                </a:solidFill>
              </a:rPr>
              <a:t>programme</a:t>
            </a:r>
            <a:r>
              <a:rPr sz="1050">
                <a:solidFill>
                  <a:schemeClr val="bg1"/>
                </a:solidFill>
              </a:rPr>
              <a:t> under grant agreement No 101007142</a:t>
            </a:r>
          </a:p>
        </p:txBody>
      </p:sp>
      <p:pic>
        <p:nvPicPr>
          <p:cNvPr id="15" name="image6.jpg">
            <a:extLst>
              <a:ext uri="{FF2B5EF4-FFF2-40B4-BE49-F238E27FC236}">
                <a16:creationId xmlns:a16="http://schemas.microsoft.com/office/drawing/2014/main" id="{E2EE605E-8584-8249-8E3B-58A09168E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056" y="6123202"/>
            <a:ext cx="930550" cy="616013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373A0EA-D108-7249-B261-13615E2656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</a:t>
            </a:r>
            <a:r>
              <a:rPr lang="en-IT"/>
              <a:t>dd your 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15EC6-92D1-DE4F-8A40-C3602F7321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5" y="137132"/>
            <a:ext cx="3256703" cy="1034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AF28AF-38CB-9D49-9430-A3C292EB40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0153" y="3313408"/>
            <a:ext cx="2704168" cy="25758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4D5D99-B3E4-8C40-BF77-675B42207E03}"/>
              </a:ext>
            </a:extLst>
          </p:cNvPr>
          <p:cNvSpPr txBox="1"/>
          <p:nvPr userDrawn="1"/>
        </p:nvSpPr>
        <p:spPr>
          <a:xfrm>
            <a:off x="7843792" y="1206356"/>
            <a:ext cx="3779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0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Smart Control of the Climate Resilience in European Coastal Cities</a:t>
            </a:r>
            <a:endParaRPr lang="en-ID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699CDB2-F0AF-064C-BFD4-8D0FF4EB171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2520" y="3853904"/>
            <a:ext cx="8968318" cy="4756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WP#</a:t>
            </a:r>
            <a:endParaRPr lang="de-DE" altLang="de-DE" noProof="0"/>
          </a:p>
          <a:p>
            <a:pPr lvl="0"/>
            <a:endParaRPr lang="en-IT"/>
          </a:p>
        </p:txBody>
      </p:sp>
      <p:sp>
        <p:nvSpPr>
          <p:cNvPr id="26" name="Content Placeholder 24">
            <a:extLst>
              <a:ext uri="{FF2B5EF4-FFF2-40B4-BE49-F238E27FC236}">
                <a16:creationId xmlns:a16="http://schemas.microsoft.com/office/drawing/2014/main" id="{BD939FB1-8082-E04E-98FF-2CECF09D88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727" y="4410496"/>
            <a:ext cx="8968318" cy="4756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de-DE" noProof="0"/>
              <a:t>Name</a:t>
            </a:r>
          </a:p>
          <a:p>
            <a:pPr lvl="0"/>
            <a:endParaRPr lang="en-IT"/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50612024-B8DC-5141-9669-B261FEBE6D2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4727" y="4979522"/>
            <a:ext cx="8968318" cy="4756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Organization</a:t>
            </a:r>
            <a:endParaRPr lang="de-DE" altLang="de-DE" noProof="0"/>
          </a:p>
          <a:p>
            <a:pPr lvl="0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7905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 bwMode="gray"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ctrTitle" hasCustomPrompt="1"/>
          </p:nvPr>
        </p:nvSpPr>
        <p:spPr bwMode="white">
          <a:xfrm>
            <a:off x="572519" y="1457745"/>
            <a:ext cx="8930526" cy="1384932"/>
          </a:xfrm>
        </p:spPr>
        <p:txBody>
          <a:bodyPr anchor="b"/>
          <a:lstStyle>
            <a:lvl1pPr>
              <a:lnSpc>
                <a:spcPct val="105000"/>
              </a:lnSpc>
              <a:defRPr sz="5400" baseline="0">
                <a:solidFill>
                  <a:srgbClr val="003F6C"/>
                </a:solidFill>
              </a:defRPr>
            </a:lvl1pPr>
          </a:lstStyle>
          <a:p>
            <a:pPr lvl="0"/>
            <a:r>
              <a:rPr lang="en-US" altLang="de-DE" noProof="0"/>
              <a:t>Project meeting name</a:t>
            </a:r>
            <a:endParaRPr lang="de-DE" altLang="de-DE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CFB7F-1CBC-EC44-B0AB-09EC885F55D9}"/>
              </a:ext>
            </a:extLst>
          </p:cNvPr>
          <p:cNvSpPr txBox="1"/>
          <p:nvPr userDrawn="1"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/>
          </a:p>
        </p:txBody>
      </p:sp>
      <p:sp>
        <p:nvSpPr>
          <p:cNvPr id="14" name="Shape 27">
            <a:extLst>
              <a:ext uri="{FF2B5EF4-FFF2-40B4-BE49-F238E27FC236}">
                <a16:creationId xmlns:a16="http://schemas.microsoft.com/office/drawing/2014/main" id="{13DC29BE-9809-4946-9961-323D71A5C9EA}"/>
              </a:ext>
            </a:extLst>
          </p:cNvPr>
          <p:cNvSpPr/>
          <p:nvPr userDrawn="1"/>
        </p:nvSpPr>
        <p:spPr>
          <a:xfrm>
            <a:off x="2149022" y="6223459"/>
            <a:ext cx="5763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0"/>
              </a:spcBef>
              <a:defRPr sz="2200">
                <a:solidFill>
                  <a:srgbClr val="004365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1050" b="0" i="0">
                <a:solidFill>
                  <a:srgbClr val="003F6C"/>
                </a:solidFill>
                <a:latin typeface="Montserrat" pitchFamily="2" charset="77"/>
              </a:rPr>
              <a:t>This project has received funding from the European Union’s Horizon 2020 research and innovation </a:t>
            </a:r>
            <a:r>
              <a:rPr lang="en-GB" sz="1050" b="0" i="0" noProof="0">
                <a:solidFill>
                  <a:srgbClr val="003F6C"/>
                </a:solidFill>
                <a:latin typeface="Montserrat" pitchFamily="2" charset="77"/>
              </a:rPr>
              <a:t>programme</a:t>
            </a:r>
            <a:r>
              <a:rPr sz="1050" b="0" i="0">
                <a:solidFill>
                  <a:srgbClr val="003F6C"/>
                </a:solidFill>
                <a:latin typeface="Montserrat" pitchFamily="2" charset="77"/>
              </a:rPr>
              <a:t> under grant agreement No 101007142</a:t>
            </a:r>
          </a:p>
        </p:txBody>
      </p:sp>
      <p:pic>
        <p:nvPicPr>
          <p:cNvPr id="15" name="image6.jpg">
            <a:extLst>
              <a:ext uri="{FF2B5EF4-FFF2-40B4-BE49-F238E27FC236}">
                <a16:creationId xmlns:a16="http://schemas.microsoft.com/office/drawing/2014/main" id="{E2EE605E-8584-8249-8E3B-58A09168E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056" y="6123202"/>
            <a:ext cx="930550" cy="616013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13B0B6-54AD-0C49-B628-E3B151361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33449" y="1057692"/>
            <a:ext cx="2704168" cy="2575813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373A0EA-D108-7249-B261-13615E26569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</a:t>
            </a:r>
            <a:r>
              <a:rPr lang="en-IT"/>
              <a:t>dd your logo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DA634F-940D-AD4F-B8B0-9DF6B0CB5233}"/>
              </a:ext>
            </a:extLst>
          </p:cNvPr>
          <p:cNvSpPr/>
          <p:nvPr userDrawn="1"/>
        </p:nvSpPr>
        <p:spPr>
          <a:xfrm>
            <a:off x="572519" y="5168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>
                <a:solidFill>
                  <a:srgbClr val="003F6C"/>
                </a:solidFill>
                <a:latin typeface="Montserrat"/>
              </a:rPr>
              <a:t>Smart Control of the Climate Resilience in European Coastal Cities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728151-041C-D943-A547-1960C12CD0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5" y="137132"/>
            <a:ext cx="3256703" cy="1034281"/>
          </a:xfrm>
          <a:prstGeom prst="rect">
            <a:avLst/>
          </a:prstGeom>
        </p:spPr>
      </p:pic>
      <p:sp>
        <p:nvSpPr>
          <p:cNvPr id="18" name="Rectangle 4">
            <a:extLst>
              <a:ext uri="{FF2B5EF4-FFF2-40B4-BE49-F238E27FC236}">
                <a16:creationId xmlns:a16="http://schemas.microsoft.com/office/drawing/2014/main" id="{FBDABB41-19F5-4E62-A90E-301B0B5E4F4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white">
          <a:xfrm>
            <a:off x="1476979" y="3071274"/>
            <a:ext cx="8968318" cy="34478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03F6C"/>
                </a:solidFill>
              </a:defRPr>
            </a:lvl1pPr>
          </a:lstStyle>
          <a:p>
            <a:pPr lvl="0"/>
            <a:r>
              <a:rPr lang="en-GB" altLang="de-DE" noProof="0"/>
              <a:t>Place, Date</a:t>
            </a:r>
            <a:endParaRPr lang="de-DE" altLang="de-DE" noProof="0"/>
          </a:p>
        </p:txBody>
      </p:sp>
      <p:sp>
        <p:nvSpPr>
          <p:cNvPr id="19" name="Content Placeholder 24">
            <a:extLst>
              <a:ext uri="{FF2B5EF4-FFF2-40B4-BE49-F238E27FC236}">
                <a16:creationId xmlns:a16="http://schemas.microsoft.com/office/drawing/2014/main" id="{A4C340E2-A366-42C4-95B9-0F18D0A9E01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4787" y="3428419"/>
            <a:ext cx="8968318" cy="3851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3F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WP#</a:t>
            </a:r>
            <a:endParaRPr lang="de-DE" altLang="de-DE" noProof="0"/>
          </a:p>
          <a:p>
            <a:pPr lvl="0"/>
            <a:endParaRPr lang="en-IT"/>
          </a:p>
        </p:txBody>
      </p:sp>
      <p:sp>
        <p:nvSpPr>
          <p:cNvPr id="21" name="Content Placeholder 24">
            <a:extLst>
              <a:ext uri="{FF2B5EF4-FFF2-40B4-BE49-F238E27FC236}">
                <a16:creationId xmlns:a16="http://schemas.microsoft.com/office/drawing/2014/main" id="{04EAE1CA-EFFD-42BE-B905-810902020E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51379" y="3825827"/>
            <a:ext cx="8968318" cy="37488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3F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Name</a:t>
            </a:r>
            <a:endParaRPr lang="de-DE" altLang="de-DE" noProof="0"/>
          </a:p>
          <a:p>
            <a:pPr lvl="0"/>
            <a:endParaRPr lang="en-IT"/>
          </a:p>
        </p:txBody>
      </p:sp>
      <p:sp>
        <p:nvSpPr>
          <p:cNvPr id="23" name="Content Placeholder 24">
            <a:extLst>
              <a:ext uri="{FF2B5EF4-FFF2-40B4-BE49-F238E27FC236}">
                <a16:creationId xmlns:a16="http://schemas.microsoft.com/office/drawing/2014/main" id="{6170D0D1-56B5-4B0A-8428-2D6EACE689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439187" y="4216367"/>
            <a:ext cx="8968318" cy="37488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003F6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altLang="de-DE" noProof="0"/>
              <a:t>Organization</a:t>
            </a:r>
            <a:endParaRPr lang="de-DE" altLang="de-DE" noProof="0"/>
          </a:p>
          <a:p>
            <a:pPr lvl="0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8908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4ADE44-F290-E24B-BECE-C3C93F708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1580009"/>
            <a:ext cx="11232000" cy="5922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0E805-065B-8445-BEC5-F014544F5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A780645-5517-C34B-81C1-0BF021316C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83949"/>
            <a:ext cx="3266785" cy="144463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2FB8E0F-7BF7-F246-906E-3585C475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2177C6-1DD4-F949-885E-CC44E3650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A055DF-3F06-7E47-9BF3-9DD68D51566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8465" y="2281560"/>
            <a:ext cx="10515600" cy="356303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3F6C"/>
              </a:buClr>
              <a:buSzPct val="110000"/>
              <a:buFont typeface="System Font Regular"/>
              <a:buChar char="✦"/>
              <a:defRPr>
                <a:latin typeface="Montserrat" pitchFamily="2" charset="77"/>
              </a:defRPr>
            </a:lvl1pPr>
            <a:lvl2pPr marL="180000" indent="0">
              <a:buNone/>
              <a:defRPr>
                <a:latin typeface="Montserrat" pitchFamily="2" charset="77"/>
              </a:defRPr>
            </a:lvl2pPr>
            <a:lvl3pPr marL="360000" indent="0">
              <a:buNone/>
              <a:defRPr>
                <a:latin typeface="Montserrat" pitchFamily="2" charset="77"/>
              </a:defRPr>
            </a:lvl3pPr>
            <a:lvl4pPr marL="540000" indent="0">
              <a:buNone/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1894D-E87F-FB48-AAA1-48BAEBA70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270AC63-C1E2-3E42-ADC6-E3A240818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805FFC-C3B2-A749-AF1C-E2ACDB36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08A24D7-7773-4E43-B382-59BDD7144D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9864">
            <a:off x="26317177" y="-35057327"/>
            <a:ext cx="2011407" cy="19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4A100CD-721D-684B-ABBD-4F766382B1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90144"/>
            <a:ext cx="4502775" cy="138268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75EDC63-2A5F-CA45-B0D1-D63C57AC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A095D1-1BAB-C747-B3EC-D3FA4CD60B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78799" y="1681988"/>
            <a:ext cx="11340833" cy="4467410"/>
          </a:xfrm>
        </p:spPr>
        <p:txBody>
          <a:bodyPr/>
          <a:lstStyle>
            <a:lvl1pPr marL="0" indent="0">
              <a:buNone/>
              <a:defRPr sz="1300">
                <a:solidFill>
                  <a:srgbClr val="46464B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2E5835-9439-9942-9EEC-28EE7B53B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709B09-36AE-4949-A502-7070A05A8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0D74D584-9621-48CE-8C0E-501DAD1C0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207FE2-500A-2340-AACE-17C996845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61730AB-0FBF-FE4D-9B15-18E31F977E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83949"/>
            <a:ext cx="3266785" cy="144463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CA7DE-098C-094A-859C-A9E2D338AF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B5221EA-9927-E64F-89F9-6CA84A64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2970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header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207FE2-500A-2340-AACE-17C996845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61730AB-0FBF-FE4D-9B15-18E31F977E9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83949"/>
            <a:ext cx="3266785" cy="144463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3CA7DE-098C-094A-859C-A9E2D338AF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B5221EA-9927-E64F-89F9-6CA84A64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64DB70-7A81-A243-BE86-3007722D99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722438"/>
            <a:ext cx="11231563" cy="15732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0531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24D8-B175-3742-BA6C-B076D578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1" y="816864"/>
            <a:ext cx="4502775" cy="12405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0BF7F-1FE1-8E45-ACEA-7F0F65E23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B4EF3-0629-C146-B56D-A53C29712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713" y="2229548"/>
            <a:ext cx="45027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7DFAA-825A-8343-9F84-B1986A48C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FF9D6D1-0E3E-0544-9F08-C13B989CA5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90144"/>
            <a:ext cx="4502775" cy="138268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4AF741E2-8F35-5D4D-9A9B-7EEC93FA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5BB4CA-338A-7344-A2B1-01A12013D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8547F2-3A60-D849-B885-231DD7D84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D55C13-2A22-8C46-BB46-44F851EEA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header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565999"/>
            <a:ext cx="5418347" cy="4310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Inhaltsplatzhalter 2"/>
          <p:cNvSpPr>
            <a:spLocks noGrp="1"/>
          </p:cNvSpPr>
          <p:nvPr>
            <p:ph idx="17"/>
          </p:nvPr>
        </p:nvSpPr>
        <p:spPr>
          <a:xfrm>
            <a:off x="6301252" y="1565999"/>
            <a:ext cx="5418347" cy="4310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3A219-C606-BD42-ABD5-536F93DB1D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90" y="6190424"/>
            <a:ext cx="1868643" cy="593454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D3339DA-AE69-C547-B47D-94FE18C1BA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8800" y="390144"/>
            <a:ext cx="4502775" cy="138268"/>
          </a:xfrm>
        </p:spPr>
        <p:txBody>
          <a:bodyPr/>
          <a:lstStyle>
            <a:lvl1pPr marL="0" indent="0">
              <a:buNone/>
              <a:defRPr sz="1400" b="0" i="0">
                <a:latin typeface="Montserrat Light" pitchFamily="2" charset="77"/>
              </a:defRPr>
            </a:lvl1pPr>
          </a:lstStyle>
          <a:p>
            <a:endParaRPr lang="en-GB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A68F032-58B8-934A-836F-8B47AC56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800" y="6444000"/>
            <a:ext cx="1159200" cy="216000"/>
          </a:xfrm>
        </p:spPr>
        <p:txBody>
          <a:bodyPr/>
          <a:lstStyle/>
          <a:p>
            <a:r>
              <a:rPr lang="en-US"/>
              <a:t>DD MONTH YEAR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9AC030-74B6-D74C-9E5C-8CBCA4E58A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70" y="-28910"/>
            <a:ext cx="2063856" cy="201011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4B70E48-D1B7-B245-95E2-DDB993E9A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6472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header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DD 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SCORE – Project Meeting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800" y="6444000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2003-2E6E-4ABC-B270-3E95A87AD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6" r:id="rId3"/>
    <p:sldLayoutId id="2147483682" r:id="rId4"/>
    <p:sldLayoutId id="2147483678" r:id="rId5"/>
    <p:sldLayoutId id="2147483664" r:id="rId6"/>
    <p:sldLayoutId id="2147483699" r:id="rId7"/>
    <p:sldLayoutId id="2147483690" r:id="rId8"/>
    <p:sldLayoutId id="2147483666" r:id="rId9"/>
    <p:sldLayoutId id="2147483667" r:id="rId10"/>
    <p:sldLayoutId id="2147483677" r:id="rId11"/>
    <p:sldLayoutId id="2147483692" r:id="rId12"/>
    <p:sldLayoutId id="2147483698" r:id="rId13"/>
    <p:sldLayoutId id="2147483700" r:id="rId14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5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Montserrat" pitchFamily="2" charset="77"/>
          <a:ea typeface="+mn-ea"/>
          <a:cs typeface="+mn-cs"/>
        </a:defRPr>
      </a:lvl5pPr>
      <a:lvl6pPr marL="10795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77EB9C-BEFC-C346-ADAB-F7FE66D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31" y="509174"/>
            <a:ext cx="6742594" cy="1632777"/>
          </a:xfrm>
        </p:spPr>
        <p:txBody>
          <a:bodyPr/>
          <a:lstStyle/>
          <a:p>
            <a:r>
              <a:rPr lang="fr-FR" sz="5000">
                <a:latin typeface="Montserrat"/>
              </a:rPr>
              <a:t>SCORE 1st</a:t>
            </a:r>
            <a:br>
              <a:rPr lang="fr-FR" sz="5000">
                <a:latin typeface="Montserrat"/>
              </a:rPr>
            </a:br>
            <a:r>
              <a:rPr lang="fr-FR" sz="5000">
                <a:latin typeface="Montserrat"/>
              </a:rPr>
              <a:t>TRAINING SCHOOL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0380F2-B218-AC0F-CAF1-321AD7CED02F}"/>
              </a:ext>
            </a:extLst>
          </p:cNvPr>
          <p:cNvSpPr txBox="1">
            <a:spLocks/>
          </p:cNvSpPr>
          <p:nvPr/>
        </p:nvSpPr>
        <p:spPr>
          <a:xfrm>
            <a:off x="8582415" y="2341362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>
                <a:solidFill>
                  <a:srgbClr val="337236"/>
                </a:solidFill>
                <a:latin typeface="Arial"/>
                <a:cs typeface="Arial"/>
              </a:rPr>
              <a:t>6-8</a:t>
            </a:r>
            <a:endParaRPr lang="fr-FR" sz="2400" b="0">
              <a:solidFill>
                <a:srgbClr val="337236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9204EB1-2BD7-6DEF-02AD-17B80BC1545B}"/>
              </a:ext>
            </a:extLst>
          </p:cNvPr>
          <p:cNvSpPr txBox="1">
            <a:spLocks/>
          </p:cNvSpPr>
          <p:nvPr/>
        </p:nvSpPr>
        <p:spPr>
          <a:xfrm>
            <a:off x="8582415" y="2854891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err="1">
                <a:solidFill>
                  <a:srgbClr val="337236"/>
                </a:solidFill>
              </a:rPr>
              <a:t>June</a:t>
            </a:r>
            <a:endParaRPr lang="fr-FR" sz="2400" b="0">
              <a:solidFill>
                <a:srgbClr val="337236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CAA42A-C470-E1FD-F234-D12BE7D08101}"/>
              </a:ext>
            </a:extLst>
          </p:cNvPr>
          <p:cNvSpPr txBox="1">
            <a:spLocks/>
          </p:cNvSpPr>
          <p:nvPr/>
        </p:nvSpPr>
        <p:spPr>
          <a:xfrm>
            <a:off x="8582415" y="3376809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>
                <a:solidFill>
                  <a:srgbClr val="337236"/>
                </a:solidFill>
              </a:rPr>
              <a:t>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9F0316-B638-2E43-9658-CF1ABF57F956}"/>
              </a:ext>
            </a:extLst>
          </p:cNvPr>
          <p:cNvSpPr txBox="1"/>
          <p:nvPr/>
        </p:nvSpPr>
        <p:spPr>
          <a:xfrm>
            <a:off x="504009" y="2229479"/>
            <a:ext cx="27192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spc="50" err="1">
                <a:ea typeface="+mn-lt"/>
                <a:cs typeface="+mn-lt"/>
              </a:rPr>
              <a:t>Climate</a:t>
            </a:r>
            <a:r>
              <a:rPr lang="fr-FR" sz="2000" spc="50">
                <a:ea typeface="+mn-lt"/>
                <a:cs typeface="+mn-lt"/>
              </a:rPr>
              <a:t> Adaptation lecture &amp; </a:t>
            </a:r>
            <a:endParaRPr lang="en-US"/>
          </a:p>
          <a:p>
            <a:r>
              <a:rPr lang="fr-FR" sz="2000" spc="50">
                <a:ea typeface="+mn-lt"/>
                <a:cs typeface="+mn-lt"/>
              </a:rPr>
              <a:t>Minecraft workshop</a:t>
            </a:r>
            <a:endParaRPr lang="fr-FR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79310CD-3C87-F966-9FE8-C269E408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4" y="5440952"/>
            <a:ext cx="3520467" cy="11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8922"/>
      </p:ext>
    </p:extLst>
  </p:cSld>
  <p:clrMapOvr>
    <a:masterClrMapping/>
  </p:clrMapOvr>
</p:sld>
</file>

<file path=ppt/theme/theme1.xml><?xml version="1.0" encoding="utf-8"?>
<a:theme xmlns:a="http://schemas.openxmlformats.org/drawingml/2006/main" name="Airbus Master PPT Advanced Defence and Spa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irbus Blue 1">
      <a:srgbClr val="00205B"/>
    </a:custClr>
    <a:custClr name="Airbus Blue 2">
      <a:srgbClr val="00A0C5"/>
    </a:custClr>
    <a:custClr name="Airbus Blue 3">
      <a:srgbClr val="005587"/>
    </a:custClr>
    <a:custClr name="Airbus Blue 4">
      <a:srgbClr val="00ABCD"/>
    </a:custClr>
    <a:custClr name="Airbus Blue 5">
      <a:srgbClr val="0085AD"/>
    </a:custClr>
    <a:custClr name="Airbus Blue 6">
      <a:srgbClr val="33BCD7"/>
    </a:custClr>
    <a:custClr name="Airbus Blue 7">
      <a:srgbClr val="289BBC"/>
    </a:custClr>
    <a:custClr name="Airbus Blue 8">
      <a:srgbClr val="66CDE1"/>
    </a:custClr>
    <a:custClr name="Airbus Blue 9">
      <a:srgbClr val="56B5D1"/>
    </a:custClr>
    <a:custClr name="Airbus Blue 10">
      <a:srgbClr val="99DDEB"/>
    </a:custClr>
    <a:custClr name="Competition Grey 1">
      <a:srgbClr val="46464B"/>
    </a:custClr>
    <a:custClr name="Competition Grey 2">
      <a:srgbClr val="9F9FA4"/>
    </a:custClr>
    <a:custClr name="Competition Grey 3">
      <a:srgbClr val="58585D"/>
    </a:custClr>
    <a:custClr name="Competition Grey 4">
      <a:srgbClr val="B1B1B6"/>
    </a:custClr>
    <a:custClr name="Competition Grey 5">
      <a:srgbClr val="6A6A6F"/>
    </a:custClr>
    <a:custClr name="Competition Grey 6">
      <a:srgbClr val="C2C2C7"/>
    </a:custClr>
    <a:custClr name="Competition Grey 7">
      <a:srgbClr val="7B7B80"/>
    </a:custClr>
    <a:custClr name="Competition Grey 8">
      <a:srgbClr val="D4D4D9"/>
    </a:custClr>
    <a:custClr name="Competition Grey 9">
      <a:srgbClr val="8D8D92"/>
    </a:custClr>
    <a:custClr name="Competition Grey 10">
      <a:srgbClr val="EBEBEB"/>
    </a:custClr>
    <a:custClr name="Airbus v Competition Blue 1">
      <a:srgbClr val="00205B"/>
    </a:custClr>
    <a:custClr name="Airbus v Competition Grey 2">
      <a:srgbClr val="9F9FA4"/>
    </a:custClr>
    <a:custClr name="Airbus v Competition Blue 3">
      <a:srgbClr val="005587"/>
    </a:custClr>
    <a:custClr name="Airbus v Competition Grey 4">
      <a:srgbClr val="B1B1B6"/>
    </a:custClr>
    <a:custClr name="Airbus v Competition Blue 5">
      <a:srgbClr val="0085AD"/>
    </a:custClr>
    <a:custClr name="Airbus v Competition Grey 6">
      <a:srgbClr val="C2C2C7"/>
    </a:custClr>
    <a:custClr name="Airbus v Competition Blue 7">
      <a:srgbClr val="289BBC"/>
    </a:custClr>
    <a:custClr name="Airbus v Competition Grey 8">
      <a:srgbClr val="D4D4D9"/>
    </a:custClr>
    <a:custClr name="Airbus v Competition Blue 9">
      <a:srgbClr val="56B5D1"/>
    </a:custClr>
    <a:custClr name="Airbus v Competition Grey 10">
      <a:srgbClr val="EBEBEB"/>
    </a:custClr>
    <a:custClr name="Highlight colours Green 1">
      <a:srgbClr val="009F4D"/>
    </a:custClr>
    <a:custClr name="Highlight colours Green 2">
      <a:srgbClr val="44BD00"/>
    </a:custClr>
    <a:custClr name="Highlight colours Yellow 1">
      <a:srgbClr val="FFF400"/>
    </a:custClr>
    <a:custClr name="Highlight colours Orange 1">
      <a:srgbClr val="FE8F00"/>
    </a:custClr>
    <a:custClr name="Highlight colours Orange 2">
      <a:srgbClr val="FE5000"/>
    </a:custClr>
    <a:custClr name="Highlight colours Red 1">
      <a:srgbClr val="E4002B"/>
    </a:custClr>
    <a:custClr name="Highlight colours Purple 1">
      <a:srgbClr val="DA1884"/>
    </a:custClr>
    <a:custClr name="Highlight colours Purple 2">
      <a:srgbClr val="A51890"/>
    </a:custClr>
    <a:custClr name="Highlight colours Blue 1">
      <a:srgbClr val="0077C8"/>
    </a:custClr>
    <a:custClr name="Highlight colours Blue 2">
      <a:srgbClr val="00AEC7"/>
    </a:custClr>
    <a:custClr name="Non-competitive colours Green 1">
      <a:srgbClr val="00663C"/>
    </a:custClr>
    <a:custClr name="Non-competitive colours Green 2">
      <a:srgbClr val="618600"/>
    </a:custClr>
    <a:custClr name="Non-competitive colours Yellow 1">
      <a:srgbClr val="BFB700"/>
    </a:custClr>
    <a:custClr name="Non-competitive colours Orange 1">
      <a:srgbClr val="BC6900"/>
    </a:custClr>
    <a:custClr name="Non-competitive colours Orange 2">
      <a:srgbClr val="BF3C00"/>
    </a:custClr>
    <a:custClr name="Non-competitive colours Red 1">
      <a:srgbClr val="A70021"/>
    </a:custClr>
    <a:custClr name="Non-competitive colours Purple 1">
      <a:srgbClr val="930F5A"/>
    </a:custClr>
    <a:custClr name="Non-competitive colours Purple 2">
      <a:srgbClr val="6D0F60"/>
    </a:custClr>
    <a:custClr name="Non-competitive colours Blue 1">
      <a:srgbClr val="005189"/>
    </a:custClr>
    <a:custClr name="Non-competitive colours Blue 2">
      <a:srgbClr val="007789"/>
    </a:custClr>
  </a:custClrLst>
  <a:extLst>
    <a:ext uri="{05A4C25C-085E-4340-85A3-A5531E510DB2}">
      <thm15:themeFamily xmlns:thm15="http://schemas.microsoft.com/office/thememl/2012/main" name="Airbus PPT Advanced Template Defence and Space.potx" id="{85D21AAC-F74F-4FD2-83E9-9026AAED4A18}" vid="{83628ECA-BD85-47E3-9BD7-B3640639D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9C0F406CC11418BD0D490D292127F" ma:contentTypeVersion="5" ma:contentTypeDescription="Create a new document." ma:contentTypeScope="" ma:versionID="a985f921a6ba575c5fa0af3626e1a23e">
  <xsd:schema xmlns:xsd="http://www.w3.org/2001/XMLSchema" xmlns:xs="http://www.w3.org/2001/XMLSchema" xmlns:p="http://schemas.microsoft.com/office/2006/metadata/properties" xmlns:ns1="http://schemas.microsoft.com/sharepoint/v3" xmlns:ns2="69c924f4-27db-49bc-898c-a1ccc88dc026" xmlns:ns3="f102dc9a-4218-4bf1-b2a0-34c1b254e2b5" xmlns:ns4="16e79ef8-b4af-4e83-bb66-0e4636ebc7ee" xmlns:ns5="a09045e8-dafa-47c2-8d7d-1f3ec2fa58bc" targetNamespace="http://schemas.microsoft.com/office/2006/metadata/properties" ma:root="true" ma:fieldsID="9e0aacd077f98ca3507c8c39adbf8ab0" ns1:_="" ns2:_="" ns3:_="" ns4:_="" ns5:_="">
    <xsd:import namespace="http://schemas.microsoft.com/sharepoint/v3"/>
    <xsd:import namespace="69c924f4-27db-49bc-898c-a1ccc88dc026"/>
    <xsd:import namespace="f102dc9a-4218-4bf1-b2a0-34c1b254e2b5"/>
    <xsd:import namespace="16e79ef8-b4af-4e83-bb66-0e4636ebc7ee"/>
    <xsd:import namespace="a09045e8-dafa-47c2-8d7d-1f3ec2fa58b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LengthInSeconds" minOccurs="0"/>
                <xsd:element ref="ns5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924f4-27db-49bc-898c-a1ccc88dc02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Image Tags" ma:readOnly="false" ma:fieldId="{5cf76f15-5ced-4ddc-b409-7134ff3c332f}" ma:taxonomyMulti="true" ma:sspId="6343918f-7f13-4f3b-b786-1657d6d5e7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2dc9a-4218-4bf1-b2a0-34c1b254e2b5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bea86616-7f27-4a53-9ced-309184786e80}" ma:internalName="TaxCatchAll" ma:showField="CatchAllData" ma:web="f102dc9a-4218-4bf1-b2a0-34c1b254e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79ef8-b4af-4e83-bb66-0e4636ebc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045e8-dafa-47c2-8d7d-1f3ec2fa5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e79ef8-b4af-4e83-bb66-0e4636ebc7ee">
      <UserInfo>
        <DisplayName>SCORE-H2020 Members</DisplayName>
        <AccountId>7</AccountId>
        <AccountType/>
      </UserInfo>
    </SharedWithUsers>
    <TaxCatchAll xmlns="f102dc9a-4218-4bf1-b2a0-34c1b254e2b5" xsi:nil="true"/>
    <lcf76f155ced4ddcb4097134ff3c332f xmlns="69c924f4-27db-49bc-898c-a1ccc88dc02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B3B0B2-1DC4-4F9C-B413-4453D66281C2}">
  <ds:schemaRefs>
    <ds:schemaRef ds:uri="16e79ef8-b4af-4e83-bb66-0e4636ebc7ee"/>
    <ds:schemaRef ds:uri="69c924f4-27db-49bc-898c-a1ccc88dc026"/>
    <ds:schemaRef ds:uri="a09045e8-dafa-47c2-8d7d-1f3ec2fa58bc"/>
    <ds:schemaRef ds:uri="f102dc9a-4218-4bf1-b2a0-34c1b254e2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2DF62F-4EC9-4E7D-9719-E0D3517504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9FCC28-5278-4101-B63A-E4C616C7C28A}">
  <ds:schemaRefs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f102dc9a-4218-4bf1-b2a0-34c1b254e2b5"/>
    <ds:schemaRef ds:uri="http://schemas.openxmlformats.org/package/2006/metadata/core-properties"/>
    <ds:schemaRef ds:uri="a09045e8-dafa-47c2-8d7d-1f3ec2fa58bc"/>
    <ds:schemaRef ds:uri="http://purl.org/dc/elements/1.1/"/>
    <ds:schemaRef ds:uri="http://schemas.microsoft.com/office/2006/metadata/properties"/>
    <ds:schemaRef ds:uri="16e79ef8-b4af-4e83-bb66-0e4636ebc7ee"/>
    <ds:schemaRef ds:uri="69c924f4-27db-49bc-898c-a1ccc88dc0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Airbus Master PPT Advanced Defence and Space</Template>
  <TotalTime>1</TotalTime>
  <Words>15</Words>
  <Application>Microsoft Office PowerPoint</Application>
  <PresentationFormat>Pantalla panoràmica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9" baseType="lpstr">
      <vt:lpstr>Arial</vt:lpstr>
      <vt:lpstr>Avenir Heavy</vt:lpstr>
      <vt:lpstr>Calibri</vt:lpstr>
      <vt:lpstr>Inter</vt:lpstr>
      <vt:lpstr>Montserrat</vt:lpstr>
      <vt:lpstr>Montserrat Light</vt:lpstr>
      <vt:lpstr>System Font Regular</vt:lpstr>
      <vt:lpstr>Airbus Master PPT Advanced Defence and Space</vt:lpstr>
      <vt:lpstr>SCORE 1st TRAINING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OCAÑA BARBERO, RAFAEL</cp:lastModifiedBy>
  <cp:revision>3</cp:revision>
  <dcterms:created xsi:type="dcterms:W3CDTF">2021-07-22T09:41:22Z</dcterms:created>
  <dcterms:modified xsi:type="dcterms:W3CDTF">2023-05-19T11:55:32Z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0x010100DBE9C0F406CC11418BD0D490D292127F</vt:lpwstr>
  </property>
</Properties>
</file>